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</p:sldIdLst>
  <p:sldSz cx="9144000" cy="5143500" type="screen16x9"/>
  <p:notesSz cx="6858000" cy="9144000"/>
  <p:embeddedFontLst>
    <p:embeddedFont>
      <p:font typeface="Amatic SC" pitchFamily="2" charset="-79"/>
      <p:regular r:id="rId24"/>
      <p:bold r:id="rId25"/>
    </p:embeddedFont>
    <p:embeddedFont>
      <p:font typeface="Caveat" pitchFamily="2" charset="0"/>
      <p:regular r:id="rId26"/>
      <p:bold r:id="rId27"/>
    </p:embeddedFont>
    <p:embeddedFont>
      <p:font typeface="Source Code Pro" panose="020B0509030403020204" pitchFamily="49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44B8F43-7E0B-41CB-B04F-5339CC233245}">
  <a:tblStyle styleId="{144B8F43-7E0B-41CB-B04F-5339CC23324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>
      <p:cViewPr varScale="1">
        <p:scale>
          <a:sx n="162" d="100"/>
          <a:sy n="162" d="100"/>
        </p:scale>
        <p:origin x="20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232f68d79b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232f68d79b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232f68d79b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232f68d79b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232f68d79b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232f68d79b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2334ef5545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2334ef5545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232f68d7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232f68d7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232f68d79b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232f68d79b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232f68d79b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232f68d79b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23e8567adf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23e8567adf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232f68d79b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232f68d79b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32f68d79b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32f68d79b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23e8567adf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23e8567adf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334ef554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2334ef554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11700" y="141650"/>
            <a:ext cx="8520600" cy="326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/>
              <a:t>Ads flip classroom</a:t>
            </a:r>
            <a:endParaRPr sz="6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                     222054_Mitkumar paul</a:t>
            </a:r>
            <a:endParaRPr sz="4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222055_Toyesh Shende       222056_Mohini shendye</a:t>
            </a:r>
            <a:endParaRPr sz="4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222057_Shreyash shete        222058_Utkarsh shinde                         </a:t>
            </a:r>
            <a:endParaRPr sz="4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11700" y="3552500"/>
            <a:ext cx="8520600" cy="150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Implementation of hash table using linear probing with Chaining and without replacement</a:t>
            </a:r>
            <a:endParaRPr sz="2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07FCF-6C77-BFB4-05FF-8808B683B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Insert 11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FAA851-F320-F67D-5229-1FB187EAA1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12" t="16533" r="18556" b="1511"/>
          <a:stretch/>
        </p:blipFill>
        <p:spPr>
          <a:xfrm>
            <a:off x="1511754" y="1197864"/>
            <a:ext cx="4651301" cy="3822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79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4CDDB-45BE-CB59-6D7F-E25E9E787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Insert 10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B75B2F-7803-AF3D-6DA2-D74E6DA47C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01" t="56093" r="22988" b="3755"/>
          <a:stretch/>
        </p:blipFill>
        <p:spPr>
          <a:xfrm>
            <a:off x="1103587" y="1539108"/>
            <a:ext cx="5539992" cy="255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7847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7E141-915C-CA8A-E5AE-55C8FA0C6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Insert 15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BAE26F-3143-9198-10BF-1C826F51C3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115" t="22375" r="21072" b="3448"/>
          <a:stretch/>
        </p:blipFill>
        <p:spPr>
          <a:xfrm>
            <a:off x="1592316" y="1158765"/>
            <a:ext cx="4950373" cy="3902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735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253325" y="198250"/>
            <a:ext cx="8745000" cy="47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</a:rPr>
              <a:t>•Advantage</a:t>
            </a:r>
            <a:r>
              <a:rPr lang="en">
                <a:solidFill>
                  <a:srgbClr val="000000"/>
                </a:solidFill>
              </a:rPr>
              <a:t>:-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1.No extra space required.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</a:rPr>
              <a:t>•Disadvantage</a:t>
            </a:r>
            <a:r>
              <a:rPr lang="en">
                <a:solidFill>
                  <a:srgbClr val="000000"/>
                </a:solidFill>
              </a:rPr>
              <a:t>:-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</a:rPr>
              <a:t>1</a:t>
            </a:r>
            <a:r>
              <a:rPr lang="en">
                <a:solidFill>
                  <a:srgbClr val="000000"/>
                </a:solidFill>
              </a:rPr>
              <a:t>.Searching time.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</a:rPr>
              <a:t>2</a:t>
            </a:r>
            <a:r>
              <a:rPr lang="en">
                <a:solidFill>
                  <a:srgbClr val="000000"/>
                </a:solidFill>
              </a:rPr>
              <a:t>.Deletion of value from hash table.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  -&gt; Tombstone deletion markers.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</a:rPr>
              <a:t>3</a:t>
            </a:r>
            <a:r>
              <a:rPr lang="en">
                <a:solidFill>
                  <a:srgbClr val="000000"/>
                </a:solidFill>
              </a:rPr>
              <a:t>.Primary clustering.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</a:rPr>
              <a:t>4</a:t>
            </a:r>
            <a:r>
              <a:rPr lang="en">
                <a:solidFill>
                  <a:srgbClr val="000000"/>
                </a:solidFill>
              </a:rPr>
              <a:t>.Secondary clustering.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  -&gt; Same probe sequence.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 -&gt; k1 - 1,2,3,...  &amp; k2 - 1,2,3,...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82880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600">
                <a:latin typeface="Source Code Pro"/>
                <a:ea typeface="Source Code Pro"/>
                <a:cs typeface="Source Code Pro"/>
                <a:sym typeface="Source Code Pro"/>
              </a:rPr>
              <a:t>Linear probing with chaining</a:t>
            </a:r>
            <a:endParaRPr sz="5000"/>
          </a:p>
        </p:txBody>
      </p:sp>
      <p:sp>
        <p:nvSpPr>
          <p:cNvPr id="87" name="Google Shape;87;p18"/>
          <p:cNvSpPr txBox="1">
            <a:spLocks noGrp="1"/>
          </p:cNvSpPr>
          <p:nvPr>
            <p:ph type="body" idx="1"/>
          </p:nvPr>
        </p:nvSpPr>
        <p:spPr>
          <a:xfrm>
            <a:off x="112250" y="1228675"/>
            <a:ext cx="8909400" cy="34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1)It is one of the collision resolution technique.</a:t>
            </a:r>
            <a:endParaRPr b="1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2)In this technique we extend a linked list at node where collision has occurred.</a:t>
            </a:r>
            <a:endParaRPr b="1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>
            <a:spLocks noGrp="1"/>
          </p:cNvSpPr>
          <p:nvPr>
            <p:ph type="title"/>
          </p:nvPr>
        </p:nvSpPr>
        <p:spPr>
          <a:xfrm>
            <a:off x="194800" y="2447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2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Linear probing with chaining</a:t>
            </a:r>
            <a:endParaRPr sz="182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lang="en" sz="182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without replacement</a:t>
            </a:r>
            <a:endParaRPr sz="182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90"/>
              <a:buNone/>
            </a:pPr>
            <a:r>
              <a:rPr lang="en" sz="1820" b="0">
                <a:latin typeface="Source Code Pro"/>
                <a:ea typeface="Source Code Pro"/>
                <a:cs typeface="Source Code Pro"/>
                <a:sym typeface="Source Code Pro"/>
              </a:rPr>
              <a:t>{9,45,13,12,88,11,75,59,105,46}</a:t>
            </a:r>
            <a:endParaRPr sz="1820" b="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graphicFrame>
        <p:nvGraphicFramePr>
          <p:cNvPr id="93" name="Google Shape;93;p19"/>
          <p:cNvGraphicFramePr/>
          <p:nvPr/>
        </p:nvGraphicFramePr>
        <p:xfrm>
          <a:off x="5180825" y="373335"/>
          <a:ext cx="3794900" cy="4605675"/>
        </p:xfrm>
        <a:graphic>
          <a:graphicData uri="http://schemas.openxmlformats.org/drawingml/2006/table">
            <a:tbl>
              <a:tblPr>
                <a:noFill/>
                <a:tableStyleId>{144B8F43-7E0B-41CB-B04F-5339CC233245}</a:tableStyleId>
              </a:tblPr>
              <a:tblGrid>
                <a:gridCol w="1027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3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3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2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index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key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chain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2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0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11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2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2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12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2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3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13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2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4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2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45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2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6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2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7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2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8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88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02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9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9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/>
        </p:nvSpPr>
        <p:spPr>
          <a:xfrm>
            <a:off x="55300" y="0"/>
            <a:ext cx="46026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20" b="1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{9,45,13,59,12,75,88,11,105,46}</a:t>
            </a:r>
            <a:endParaRPr b="1"/>
          </a:p>
        </p:txBody>
      </p:sp>
      <p:graphicFrame>
        <p:nvGraphicFramePr>
          <p:cNvPr id="99" name="Google Shape;99;p20"/>
          <p:cNvGraphicFramePr/>
          <p:nvPr/>
        </p:nvGraphicFramePr>
        <p:xfrm>
          <a:off x="529275" y="550410"/>
          <a:ext cx="3794900" cy="4524960"/>
        </p:xfrm>
        <a:graphic>
          <a:graphicData uri="http://schemas.openxmlformats.org/drawingml/2006/table">
            <a:tbl>
              <a:tblPr>
                <a:noFill/>
                <a:tableStyleId>{144B8F43-7E0B-41CB-B04F-5339CC233245}</a:tableStyleId>
              </a:tblPr>
              <a:tblGrid>
                <a:gridCol w="1027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3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3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3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index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key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chain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0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3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11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4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2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12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3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3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13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4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4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3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45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4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6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4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7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4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8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88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4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9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9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100" name="Google Shape;100;p20"/>
          <p:cNvGraphicFramePr/>
          <p:nvPr/>
        </p:nvGraphicFramePr>
        <p:xfrm>
          <a:off x="4879600" y="555405"/>
          <a:ext cx="3882600" cy="4514970"/>
        </p:xfrm>
        <a:graphic>
          <a:graphicData uri="http://schemas.openxmlformats.org/drawingml/2006/table">
            <a:tbl>
              <a:tblPr>
                <a:noFill/>
                <a:tableStyleId>{144B8F43-7E0B-41CB-B04F-5339CC233245}</a:tableStyleId>
              </a:tblPr>
              <a:tblGrid>
                <a:gridCol w="1051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5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15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index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key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chain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5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0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59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5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11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2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12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5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3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13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4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5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45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6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6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75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7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7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105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8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88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9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9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0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5" name="Google Shape;105;p21"/>
          <p:cNvGraphicFramePr/>
          <p:nvPr/>
        </p:nvGraphicFramePr>
        <p:xfrm>
          <a:off x="390750" y="576055"/>
          <a:ext cx="3882600" cy="4514970"/>
        </p:xfrm>
        <a:graphic>
          <a:graphicData uri="http://schemas.openxmlformats.org/drawingml/2006/table">
            <a:tbl>
              <a:tblPr>
                <a:noFill/>
                <a:tableStyleId>{144B8F43-7E0B-41CB-B04F-5339CC233245}</a:tableStyleId>
              </a:tblPr>
              <a:tblGrid>
                <a:gridCol w="1051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5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15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index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key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chain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5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0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59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5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11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2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12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5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3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13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4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5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45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6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6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75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7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7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105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8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88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9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9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0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106" name="Google Shape;106;p21"/>
          <p:cNvGraphicFramePr/>
          <p:nvPr/>
        </p:nvGraphicFramePr>
        <p:xfrm>
          <a:off x="4825875" y="619960"/>
          <a:ext cx="3904375" cy="4427170"/>
        </p:xfrm>
        <a:graphic>
          <a:graphicData uri="http://schemas.openxmlformats.org/drawingml/2006/table">
            <a:tbl>
              <a:tblPr>
                <a:noFill/>
                <a:tableStyleId>{144B8F43-7E0B-41CB-B04F-5339CC233245}</a:tableStyleId>
              </a:tblPr>
              <a:tblGrid>
                <a:gridCol w="1073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5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15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6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index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key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chain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3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0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59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11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6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2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12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3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3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13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6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4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46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3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45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6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6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6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75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7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6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7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105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6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8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88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6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9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9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0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07" name="Google Shape;107;p21"/>
          <p:cNvSpPr txBox="1"/>
          <p:nvPr/>
        </p:nvSpPr>
        <p:spPr>
          <a:xfrm>
            <a:off x="0" y="0"/>
            <a:ext cx="4664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b="1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{</a:t>
            </a:r>
            <a:r>
              <a:rPr lang="en" sz="1800" b="1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9,45,13,59</a:t>
            </a:r>
            <a:r>
              <a:rPr lang="en" sz="1800" b="1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,12,75,88,11,105,46}</a:t>
            </a:r>
            <a:endParaRPr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4209300" cy="11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ource Code Pro"/>
                <a:ea typeface="Source Code Pro"/>
                <a:cs typeface="Source Code Pro"/>
                <a:sym typeface="Source Code Pro"/>
              </a:rPr>
              <a:t>Linear probing with chaining 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latin typeface="Source Code Pro"/>
                <a:ea typeface="Source Code Pro"/>
                <a:cs typeface="Source Code Pro"/>
                <a:sym typeface="Source Code Pro"/>
              </a:rPr>
              <a:t>with replacement :</a:t>
            </a:r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body" idx="1"/>
          </p:nvPr>
        </p:nvSpPr>
        <p:spPr>
          <a:xfrm>
            <a:off x="311700" y="2198275"/>
            <a:ext cx="44643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/>
              <a:t>{9,45,13,59,12,75,88,11,105,46}</a:t>
            </a:r>
            <a:endParaRPr b="1"/>
          </a:p>
        </p:txBody>
      </p:sp>
      <p:graphicFrame>
        <p:nvGraphicFramePr>
          <p:cNvPr id="114" name="Google Shape;114;p22"/>
          <p:cNvGraphicFramePr/>
          <p:nvPr/>
        </p:nvGraphicFramePr>
        <p:xfrm>
          <a:off x="5165800" y="416060"/>
          <a:ext cx="3821175" cy="4585925"/>
        </p:xfrm>
        <a:graphic>
          <a:graphicData uri="http://schemas.openxmlformats.org/drawingml/2006/table">
            <a:tbl>
              <a:tblPr>
                <a:noFill/>
                <a:tableStyleId>{144B8F43-7E0B-41CB-B04F-5339CC233245}</a:tableStyleId>
              </a:tblPr>
              <a:tblGrid>
                <a:gridCol w="989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5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15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2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key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chain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2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0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-1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1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-1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2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2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-1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2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3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13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-1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2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4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-1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2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5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45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-1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2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6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-1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2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7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-1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2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8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-1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02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9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9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accent1"/>
                          </a:solidFill>
                        </a:rPr>
                        <a:t>-1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9" name="Google Shape;119;p23"/>
          <p:cNvGraphicFramePr/>
          <p:nvPr/>
        </p:nvGraphicFramePr>
        <p:xfrm>
          <a:off x="302675" y="533160"/>
          <a:ext cx="3882600" cy="4515010"/>
        </p:xfrm>
        <a:graphic>
          <a:graphicData uri="http://schemas.openxmlformats.org/drawingml/2006/table">
            <a:tbl>
              <a:tblPr>
                <a:noFill/>
                <a:tableStyleId>{144B8F43-7E0B-41CB-B04F-5339CC233245}</a:tableStyleId>
              </a:tblPr>
              <a:tblGrid>
                <a:gridCol w="1051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5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15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0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key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chain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5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0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59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5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2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12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5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3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13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4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5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45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6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7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8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9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9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0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120" name="Google Shape;120;p23"/>
          <p:cNvGraphicFramePr/>
          <p:nvPr/>
        </p:nvGraphicFramePr>
        <p:xfrm>
          <a:off x="4928825" y="461710"/>
          <a:ext cx="3904375" cy="4427170"/>
        </p:xfrm>
        <a:graphic>
          <a:graphicData uri="http://schemas.openxmlformats.org/drawingml/2006/table">
            <a:tbl>
              <a:tblPr>
                <a:noFill/>
                <a:tableStyleId>{144B8F43-7E0B-41CB-B04F-5339CC233245}</a:tableStyleId>
              </a:tblPr>
              <a:tblGrid>
                <a:gridCol w="1073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5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15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6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key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chain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3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0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59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11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6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2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12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3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3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13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6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4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3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45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6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6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6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75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7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6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7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105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6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8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88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6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9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9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21" name="Google Shape;121;p23"/>
          <p:cNvSpPr txBox="1"/>
          <p:nvPr/>
        </p:nvSpPr>
        <p:spPr>
          <a:xfrm>
            <a:off x="0" y="0"/>
            <a:ext cx="4664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b="1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{</a:t>
            </a:r>
            <a:r>
              <a:rPr lang="en" sz="1800" b="1">
                <a:solidFill>
                  <a:srgbClr val="BF9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9,45,13,59</a:t>
            </a:r>
            <a:r>
              <a:rPr lang="en" sz="1800" b="1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,12,75,88,11,105,46}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Index</a:t>
            </a:r>
            <a:endParaRPr u="sng"/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311700" y="1416650"/>
            <a:ext cx="8520600" cy="3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Intro to hash table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Linear probing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Linear probing with chaining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Linear probing with chaining with replacement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b="1"/>
              <a:t>Linear probing with chaining without replacement</a:t>
            </a:r>
            <a:endParaRPr b="1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127" name="Google Shape;127;p24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/>
              <a:t>{</a:t>
            </a:r>
            <a:r>
              <a:rPr lang="en" b="1">
                <a:solidFill>
                  <a:srgbClr val="BF9000"/>
                </a:solidFill>
              </a:rPr>
              <a:t>9,45,13,59,12,75,88,11,105,</a:t>
            </a:r>
            <a:r>
              <a:rPr lang="en" b="1"/>
              <a:t>46}</a:t>
            </a:r>
            <a:endParaRPr b="1"/>
          </a:p>
        </p:txBody>
      </p:sp>
      <p:graphicFrame>
        <p:nvGraphicFramePr>
          <p:cNvPr id="128" name="Google Shape;128;p24"/>
          <p:cNvGraphicFramePr/>
          <p:nvPr/>
        </p:nvGraphicFramePr>
        <p:xfrm>
          <a:off x="5235000" y="268760"/>
          <a:ext cx="3904375" cy="4700475"/>
        </p:xfrm>
        <a:graphic>
          <a:graphicData uri="http://schemas.openxmlformats.org/drawingml/2006/table">
            <a:tbl>
              <a:tblPr>
                <a:noFill/>
                <a:tableStyleId>{144B8F43-7E0B-41CB-B04F-5339CC233245}</a:tableStyleId>
              </a:tblPr>
              <a:tblGrid>
                <a:gridCol w="1073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5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15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2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key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chain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3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0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59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3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11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2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2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12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3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3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13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2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4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75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3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45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6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2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6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46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7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2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7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105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4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2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8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88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-1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2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9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9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0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/>
        </p:nvSpPr>
        <p:spPr>
          <a:xfrm>
            <a:off x="2712025" y="1262500"/>
            <a:ext cx="2595000" cy="10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900"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34" name="Google Shape;13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52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9000" y="0"/>
            <a:ext cx="2595000" cy="259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93325" y="211225"/>
            <a:ext cx="7862700" cy="5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Introduction to Hash table and Hashing :</a:t>
            </a: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153075" y="857250"/>
            <a:ext cx="6408900" cy="41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b="1"/>
              <a:t>Hashing ( Storing and Retrieving data in 0(1) time )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/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SzPct val="100000"/>
              <a:buAutoNum type="arabicParenR"/>
            </a:pPr>
            <a:r>
              <a:rPr lang="en" b="1"/>
              <a:t>Hash table :</a:t>
            </a:r>
            <a:endParaRPr b="1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AutoNum type="arabicParenR"/>
            </a:pPr>
            <a:r>
              <a:rPr lang="en" b="1"/>
              <a:t>Hash function :                          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K mod 10, K mod n, Mid square, Folding method</a:t>
            </a:r>
            <a:endParaRPr b="1"/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SzPct val="100000"/>
              <a:buAutoNum type="arabicParenR"/>
            </a:pPr>
            <a:r>
              <a:rPr lang="en" b="1"/>
              <a:t>Search keys :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Eg. (24, 52, 91, 67, 48, 83)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graphicFrame>
        <p:nvGraphicFramePr>
          <p:cNvPr id="70" name="Google Shape;70;p15"/>
          <p:cNvGraphicFramePr/>
          <p:nvPr/>
        </p:nvGraphicFramePr>
        <p:xfrm>
          <a:off x="6718450" y="594650"/>
          <a:ext cx="1962900" cy="3911050"/>
        </p:xfrm>
        <a:graphic>
          <a:graphicData uri="http://schemas.openxmlformats.org/drawingml/2006/table">
            <a:tbl>
              <a:tblPr>
                <a:noFill/>
                <a:tableStyleId>{144B8F43-7E0B-41CB-B04F-5339CC233245}</a:tableStyleId>
              </a:tblPr>
              <a:tblGrid>
                <a:gridCol w="981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81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Hash value</a:t>
                      </a:r>
                      <a:endParaRPr sz="11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Index</a:t>
                      </a:r>
                      <a:endParaRPr sz="1100"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0</a:t>
                      </a:r>
                      <a:endParaRPr sz="1100"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91</a:t>
                      </a:r>
                      <a:endParaRPr sz="11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1</a:t>
                      </a:r>
                      <a:endParaRPr sz="1100"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52</a:t>
                      </a:r>
                      <a:endParaRPr sz="11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2</a:t>
                      </a:r>
                      <a:endParaRPr sz="1100"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83</a:t>
                      </a:r>
                      <a:endParaRPr sz="11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3</a:t>
                      </a:r>
                      <a:endParaRPr sz="1100"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24</a:t>
                      </a:r>
                      <a:endParaRPr sz="11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4</a:t>
                      </a:r>
                      <a:endParaRPr sz="1100"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5</a:t>
                      </a:r>
                      <a:endParaRPr sz="1100"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6</a:t>
                      </a:r>
                      <a:endParaRPr sz="1100"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67</a:t>
                      </a:r>
                      <a:endParaRPr sz="11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7</a:t>
                      </a:r>
                      <a:endParaRPr sz="1100"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48</a:t>
                      </a:r>
                      <a:endParaRPr sz="11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8</a:t>
                      </a:r>
                      <a:endParaRPr sz="1100"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/>
                        <a:t>9</a:t>
                      </a:r>
                      <a:endParaRPr sz="1100"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Linear probing</a:t>
            </a:r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•</a:t>
            </a:r>
            <a:r>
              <a:rPr lang="en" b="1">
                <a:solidFill>
                  <a:srgbClr val="000000"/>
                </a:solidFill>
              </a:rPr>
              <a:t>Hash function</a:t>
            </a:r>
            <a:r>
              <a:rPr lang="en">
                <a:solidFill>
                  <a:srgbClr val="000000"/>
                </a:solidFill>
              </a:rPr>
              <a:t>:-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 h(k) = k mod 10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rgbClr val="FFFF00"/>
                </a:highlight>
              </a:rPr>
              <a:t>•Keys = 43, 135, 72, 23, 99, 19, 82</a:t>
            </a:r>
            <a:endParaRPr>
              <a:solidFill>
                <a:srgbClr val="000000"/>
              </a:solidFill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•h(k,i) = (h(k) + i) mod 10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 (i -&gt; collision/probe number)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EAC95-C072-F86E-9715-AC1AED73F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Steps for linear probing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D98802-BE79-B2DC-DDBC-C3033D492D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78" t="33067" r="21778" b="40445"/>
          <a:stretch/>
        </p:blipFill>
        <p:spPr>
          <a:xfrm>
            <a:off x="525460" y="1784354"/>
            <a:ext cx="7633655" cy="2239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48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31F18-68C3-AD39-BA4E-A29AE5F6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Here we see the EXAMPLE:-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067E2E-6FE8-B2A6-B4E6-EA8166B0C4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222" t="24533" r="27778" b="29067"/>
          <a:stretch/>
        </p:blipFill>
        <p:spPr>
          <a:xfrm>
            <a:off x="859536" y="1280160"/>
            <a:ext cx="5833872" cy="3383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881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C6663-B6E6-E2F8-3BDC-76D16C856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Insert 13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B00213-47A9-C24E-3AF5-BA5DD480DB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334" t="35556" r="21555" b="18044"/>
          <a:stretch/>
        </p:blipFill>
        <p:spPr>
          <a:xfrm>
            <a:off x="941832" y="1508759"/>
            <a:ext cx="6336792" cy="3275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858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58F5D-4943-AD77-155B-25C069DBC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Insert 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BC7314-03E6-E568-52E1-C9CEF8E7EE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77" t="28444" r="21222" b="26045"/>
          <a:stretch/>
        </p:blipFill>
        <p:spPr>
          <a:xfrm>
            <a:off x="603504" y="1472183"/>
            <a:ext cx="6210776" cy="3154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249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A56CF-0EC9-2064-15AC-209F5DF36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Insert 6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18246A-9891-67B7-1B78-B175831682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333" t="28445" r="21778" b="20889"/>
          <a:stretch/>
        </p:blipFill>
        <p:spPr>
          <a:xfrm>
            <a:off x="311700" y="1014984"/>
            <a:ext cx="6236208" cy="353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303074"/>
      </p:ext>
    </p:extLst>
  </p:cSld>
  <p:clrMapOvr>
    <a:masterClrMapping/>
  </p:clrMapOvr>
</p:sld>
</file>

<file path=ppt/theme/theme1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681</Words>
  <Application>Microsoft Macintosh PowerPoint</Application>
  <PresentationFormat>On-screen Show (16:9)</PresentationFormat>
  <Paragraphs>352</Paragraphs>
  <Slides>21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Amatic SC</vt:lpstr>
      <vt:lpstr>Caveat</vt:lpstr>
      <vt:lpstr>Source Code Pro</vt:lpstr>
      <vt:lpstr>Beach Day</vt:lpstr>
      <vt:lpstr>Ads flip classroom                      222054_Mitkumar paul 222055_Toyesh Shende       222056_Mohini shendye 222057_Shreyash shete        222058_Utkarsh shinde                          </vt:lpstr>
      <vt:lpstr>Index</vt:lpstr>
      <vt:lpstr>Introduction to Hash table and Hashing :</vt:lpstr>
      <vt:lpstr>Linear probing</vt:lpstr>
      <vt:lpstr>Steps for linear probing</vt:lpstr>
      <vt:lpstr>Here we see the EXAMPLE:-</vt:lpstr>
      <vt:lpstr>Insert 13</vt:lpstr>
      <vt:lpstr>Insert 1</vt:lpstr>
      <vt:lpstr>Insert 6</vt:lpstr>
      <vt:lpstr>Insert 11</vt:lpstr>
      <vt:lpstr>Insert 10</vt:lpstr>
      <vt:lpstr>Insert 15</vt:lpstr>
      <vt:lpstr>PowerPoint Presentation</vt:lpstr>
      <vt:lpstr>Linear probing with chaining</vt:lpstr>
      <vt:lpstr>Linear probing with chaining without replacement {9,45,13,12,88,11,75,59,105,46}</vt:lpstr>
      <vt:lpstr>PowerPoint Presentation</vt:lpstr>
      <vt:lpstr>PowerPoint Presentation</vt:lpstr>
      <vt:lpstr>Linear probing with chaining  with replacement :</vt:lpstr>
      <vt:lpstr>PowerPoint Presentation</vt:lpstr>
      <vt:lpstr> 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Ads flip classroom                      222054_Mitkumar paul 222055_Toyesh Shende       222056_Mohini shendye 222057_Shreyash shete        222058_Utkarsh shinde                          </dc:title>
  <cp:lastModifiedBy>Utkarsh Shinde</cp:lastModifiedBy>
  <cp:revision>1</cp:revision>
  <dcterms:modified xsi:type="dcterms:W3CDTF">2022-04-23T05:40:37Z</dcterms:modified>
</cp:coreProperties>
</file>